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</p:sldMasterIdLst>
  <p:notesMasterIdLst>
    <p:notesMasterId r:id="rId78"/>
  </p:notesMasterIdLst>
  <p:sldIdLst>
    <p:sldId id="256" r:id="rId3"/>
    <p:sldId id="258" r:id="rId4"/>
    <p:sldId id="297" r:id="rId5"/>
    <p:sldId id="286" r:id="rId6"/>
    <p:sldId id="259" r:id="rId7"/>
    <p:sldId id="261" r:id="rId8"/>
    <p:sldId id="262" r:id="rId9"/>
    <p:sldId id="263" r:id="rId10"/>
    <p:sldId id="264" r:id="rId11"/>
    <p:sldId id="287" r:id="rId12"/>
    <p:sldId id="289" r:id="rId13"/>
    <p:sldId id="290" r:id="rId14"/>
    <p:sldId id="291" r:id="rId15"/>
    <p:sldId id="338" r:id="rId16"/>
    <p:sldId id="340" r:id="rId17"/>
    <p:sldId id="341" r:id="rId18"/>
    <p:sldId id="292" r:id="rId19"/>
    <p:sldId id="294" r:id="rId20"/>
    <p:sldId id="293" r:id="rId21"/>
    <p:sldId id="339" r:id="rId22"/>
    <p:sldId id="295" r:id="rId23"/>
    <p:sldId id="296" r:id="rId24"/>
    <p:sldId id="298" r:id="rId25"/>
    <p:sldId id="306" r:id="rId26"/>
    <p:sldId id="342" r:id="rId27"/>
    <p:sldId id="305" r:id="rId28"/>
    <p:sldId id="300" r:id="rId29"/>
    <p:sldId id="307" r:id="rId30"/>
    <p:sldId id="343" r:id="rId31"/>
    <p:sldId id="299" r:id="rId32"/>
    <p:sldId id="344" r:id="rId33"/>
    <p:sldId id="345" r:id="rId34"/>
    <p:sldId id="301" r:id="rId35"/>
    <p:sldId id="346" r:id="rId36"/>
    <p:sldId id="302" r:id="rId37"/>
    <p:sldId id="303" r:id="rId38"/>
    <p:sldId id="266" r:id="rId39"/>
    <p:sldId id="267" r:id="rId40"/>
    <p:sldId id="268" r:id="rId41"/>
    <p:sldId id="304" r:id="rId42"/>
    <p:sldId id="347" r:id="rId43"/>
    <p:sldId id="348" r:id="rId44"/>
    <p:sldId id="349" r:id="rId45"/>
    <p:sldId id="350" r:id="rId46"/>
    <p:sldId id="28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51" r:id="rId65"/>
    <p:sldId id="326" r:id="rId66"/>
    <p:sldId id="352" r:id="rId67"/>
    <p:sldId id="327" r:id="rId68"/>
    <p:sldId id="328" r:id="rId69"/>
    <p:sldId id="329" r:id="rId70"/>
    <p:sldId id="330" r:id="rId71"/>
    <p:sldId id="331" r:id="rId72"/>
    <p:sldId id="332" r:id="rId73"/>
    <p:sldId id="334" r:id="rId74"/>
    <p:sldId id="335" r:id="rId75"/>
    <p:sldId id="336" r:id="rId76"/>
    <p:sldId id="337" r:id="rId77"/>
  </p:sldIdLst>
  <p:sldSz cx="9144000" cy="6858000" type="screen4x3"/>
  <p:notesSz cx="6858000" cy="9144000"/>
  <p:defaultTextStyle>
    <a:defPPr>
      <a:defRPr lang="en-US"/>
    </a:defPPr>
    <a:lvl1pPr algn="l" defTabSz="457200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1pPr>
    <a:lvl2pPr marL="228600" indent="228600" algn="l" defTabSz="457200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2pPr>
    <a:lvl3pPr marL="457200" indent="457200" algn="l" defTabSz="457200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3pPr>
    <a:lvl4pPr marL="685800" indent="685800" algn="l" defTabSz="457200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4pPr>
    <a:lvl5pPr marL="914400" indent="914400" algn="l" defTabSz="457200" rtl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Helvetica" charset="0"/>
        <a:ea typeface="Helvetica" charset="0"/>
        <a:cs typeface="Helvetica" charset="0"/>
        <a:sym typeface="Helvetica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  <a:effectLst/>
        </p:spPr>
      </p:sp>
      <p:sp>
        <p:nvSpPr>
          <p:cNvPr id="3074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>
                <a:sym typeface="Noteworthy Bold" charset="0"/>
              </a:rPr>
              <a:t>Click to edit Master text styles</a:t>
            </a:r>
          </a:p>
          <a:p>
            <a:pPr lvl="1"/>
            <a:r>
              <a:rPr lang="en-US" noProof="0">
                <a:sym typeface="Noteworthy Bold" charset="0"/>
              </a:rPr>
              <a:t>Second level</a:t>
            </a:r>
          </a:p>
          <a:p>
            <a:pPr lvl="2"/>
            <a:r>
              <a:rPr lang="en-US" noProof="0">
                <a:sym typeface="Noteworthy Bold" charset="0"/>
              </a:rPr>
              <a:t>Third level</a:t>
            </a:r>
          </a:p>
          <a:p>
            <a:pPr lvl="3"/>
            <a:r>
              <a:rPr lang="en-US" noProof="0">
                <a:sym typeface="Noteworthy Bold" charset="0"/>
              </a:rPr>
              <a:t>Fourth level</a:t>
            </a:r>
          </a:p>
          <a:p>
            <a:pPr lvl="4"/>
            <a:r>
              <a:rPr lang="en-US" noProof="0">
                <a:sym typeface="Noteworthy Bold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1pPr>
    <a:lvl2pPr marL="2286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2pPr>
    <a:lvl3pPr marL="4572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3pPr>
    <a:lvl4pPr marL="6858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4pPr>
    <a:lvl5pPr marL="914400" algn="l" defTabSz="457200" rtl="0" eaLnBrk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844675"/>
            <a:ext cx="1943100" cy="50133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844675"/>
            <a:ext cx="5676900" cy="50133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2075"/>
            <a:ext cx="2057400" cy="67659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2075"/>
            <a:ext cx="6019800" cy="67659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886200"/>
            <a:ext cx="31242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image1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750175" y="285750"/>
            <a:ext cx="923925" cy="1143000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</p:pic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455613" y="1417638"/>
            <a:ext cx="7307262" cy="3175"/>
          </a:xfrm>
          <a:prstGeom prst="line">
            <a:avLst/>
          </a:prstGeom>
          <a:noFill/>
          <a:ln w="25400" cap="flat" cmpd="sng">
            <a:solidFill>
              <a:srgbClr val="404040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8" name="Rectangle 3"/>
          <p:cNvSpPr>
            <a:spLocks noGrp="1"/>
          </p:cNvSpPr>
          <p:nvPr>
            <p:ph type="title"/>
          </p:nvPr>
        </p:nvSpPr>
        <p:spPr bwMode="auto">
          <a:xfrm>
            <a:off x="685800" y="1844675"/>
            <a:ext cx="7772400" cy="20415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1029" name="Rectangle 4"/>
          <p:cNvSpPr>
            <a:spLocks noGrp="1"/>
          </p:cNvSpPr>
          <p:nvPr>
            <p:ph type="body" idx="1"/>
          </p:nvPr>
        </p:nvSpPr>
        <p:spPr bwMode="auto">
          <a:xfrm>
            <a:off x="1371600" y="3886200"/>
            <a:ext cx="6400800" cy="2971800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image1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750175" y="285750"/>
            <a:ext cx="923925" cy="1143000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</p:pic>
      <p:sp>
        <p:nvSpPr>
          <p:cNvPr id="2" name="Line 2"/>
          <p:cNvSpPr>
            <a:spLocks noChangeShapeType="1"/>
          </p:cNvSpPr>
          <p:nvPr/>
        </p:nvSpPr>
        <p:spPr bwMode="auto">
          <a:xfrm>
            <a:off x="455613" y="1417638"/>
            <a:ext cx="7307262" cy="3175"/>
          </a:xfrm>
          <a:prstGeom prst="line">
            <a:avLst/>
          </a:prstGeom>
          <a:noFill/>
          <a:ln w="25400" cap="flat" cmpd="sng">
            <a:solidFill>
              <a:srgbClr val="404040"/>
            </a:solidFill>
            <a:prstDash val="solid"/>
            <a:round/>
            <a:headEnd/>
            <a:tailEnd/>
          </a:ln>
          <a:effectLst>
            <a:outerShdw blurRad="38100" dist="20000" dir="5400000" algn="ctr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52" name="Rectangle 3"/>
          <p:cNvSpPr>
            <a:spLocks noGrp="1"/>
          </p:cNvSpPr>
          <p:nvPr>
            <p:ph type="title"/>
          </p:nvPr>
        </p:nvSpPr>
        <p:spPr bwMode="auto">
          <a:xfrm>
            <a:off x="457200" y="92075"/>
            <a:ext cx="7292975" cy="1508125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title style</a:t>
            </a:r>
          </a:p>
        </p:txBody>
      </p:sp>
      <p:sp>
        <p:nvSpPr>
          <p:cNvPr id="2053" name="Rectangle 4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Helvetica" charset="0"/>
              </a:rPr>
              <a:t>Click to edit Master text styles</a:t>
            </a:r>
          </a:p>
          <a:p>
            <a:pPr lvl="1"/>
            <a:r>
              <a:rPr lang="en-US">
                <a:sym typeface="Helvetica" charset="0"/>
              </a:rPr>
              <a:t>Second level</a:t>
            </a:r>
          </a:p>
          <a:p>
            <a:pPr lvl="2"/>
            <a:r>
              <a:rPr lang="en-US">
                <a:sym typeface="Helvetica" charset="0"/>
              </a:rPr>
              <a:t>Third level</a:t>
            </a:r>
          </a:p>
          <a:p>
            <a:pPr lvl="3"/>
            <a:r>
              <a:rPr lang="en-US">
                <a:sym typeface="Helvetica" charset="0"/>
              </a:rPr>
              <a:t>Fourth level</a:t>
            </a:r>
          </a:p>
          <a:p>
            <a:pPr lvl="4"/>
            <a:r>
              <a:rPr lang="en-US">
                <a:sym typeface="Helvetica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/>
          <a:ea typeface="+mj-ea"/>
          <a:cs typeface="+mj-cs"/>
          <a:sym typeface="Helvetica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Helvetica" charset="0"/>
          <a:ea typeface="Helvetica" charset="0"/>
          <a:cs typeface="Helvetica" charset="0"/>
          <a:sym typeface="Helvetica" charset="0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teche.com/analysis-software-design-concepts-and-principles/" TargetMode="External"/><Relationship Id="rId2" Type="http://schemas.openxmlformats.org/officeDocument/2006/relationships/hyperlink" Target="https://theteche.com/prescriptive-process-model-in-software-engineerin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heteche.com/characteristics-of-object-oriented-programmin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heteche.com/prescriptive-process-model-in-software-engineering/" TargetMode="Externa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ucidchart.com/blog/what-is-agile-methodology" TargetMode="Externa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texsoft.com/blog/business/functional-and-non-functional-requirements-specification-and-types/" TargetMode="Externa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exsoft.com/media/2018/02/XP-lifecycle.png" TargetMode="External"/><Relationship Id="rId2" Type="http://schemas.openxmlformats.org/officeDocument/2006/relationships/hyperlink" Target="https://www.altexsoft.com/whitepapers/quality-assurance-quality-control-and-testing-the-basics-of-software-quality-management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905001"/>
            <a:ext cx="5181600" cy="761999"/>
          </a:xfrm>
        </p:spPr>
        <p:txBody>
          <a:bodyPr/>
          <a:lstStyle/>
          <a:p>
            <a:pPr eaLnBrk="1"/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Software Engineering-IEEE</a:t>
            </a:r>
            <a:endParaRPr lang="en-US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3288" y="2743200"/>
            <a:ext cx="7707312" cy="2590800"/>
          </a:xfrm>
        </p:spPr>
        <p:txBody>
          <a:bodyPr/>
          <a:lstStyle/>
          <a:p>
            <a:pPr marL="0" indent="0" eaLnBrk="1">
              <a:spcBef>
                <a:spcPts val="700"/>
              </a:spcBef>
            </a:pPr>
            <a:r>
              <a:rPr lang="en-US" sz="3200" dirty="0"/>
              <a:t>The application of a </a:t>
            </a:r>
            <a:r>
              <a:rPr lang="en-US" sz="3200" dirty="0" err="1"/>
              <a:t>systematic,disciplined,quantifiable</a:t>
            </a:r>
            <a:r>
              <a:rPr lang="en-US" sz="3200" dirty="0"/>
              <a:t> approach to the </a:t>
            </a:r>
            <a:r>
              <a:rPr lang="en-US" sz="3200" dirty="0" err="1"/>
              <a:t>development,operation</a:t>
            </a:r>
            <a:r>
              <a:rPr lang="en-US" sz="3200" dirty="0"/>
              <a:t> and maintenance of software; that is, the application of engineering to software. </a:t>
            </a:r>
            <a:endParaRPr lang="en-US" sz="3200" dirty="0">
              <a:solidFill>
                <a:srgbClr val="888888"/>
              </a:solidFill>
            </a:endParaRPr>
          </a:p>
        </p:txBody>
      </p:sp>
      <p:sp>
        <p:nvSpPr>
          <p:cNvPr id="3077" name="AutoShape 4"/>
          <p:cNvSpPr>
            <a:spLocks/>
          </p:cNvSpPr>
          <p:nvPr/>
        </p:nvSpPr>
        <p:spPr bwMode="auto">
          <a:xfrm>
            <a:off x="6553200" y="6354763"/>
            <a:ext cx="2133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1</a:t>
            </a:r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0"/>
            <a:ext cx="8763000" cy="6196013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Incremental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Incremental Model is a process of software development where requirements are broken down into multiple standalone modules of software development cycle. Incremental development is done in steps from analysis design, </a:t>
            </a:r>
            <a:r>
              <a:rPr lang="en-US" sz="2400" dirty="0" err="1"/>
              <a:t>imlementation</a:t>
            </a:r>
            <a:r>
              <a:rPr lang="en-US" sz="2400" dirty="0"/>
              <a:t>, testing/verification, maintenance.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7772400" cy="508635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Contd</a:t>
            </a:r>
            <a:r>
              <a:rPr lang="en-US" sz="4400" dirty="0"/>
              <a:t>….</a:t>
            </a:r>
          </a:p>
        </p:txBody>
      </p:sp>
      <p:pic>
        <p:nvPicPr>
          <p:cNvPr id="36866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8534400" cy="52578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5336-0D13-78B3-2C6C-F54D50BB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99E74-8A3B-92EB-1CB7-793DEA3BC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447799"/>
            <a:ext cx="8534400" cy="5318125"/>
          </a:xfrm>
        </p:spPr>
      </p:pic>
    </p:spTree>
    <p:extLst>
      <p:ext uri="{BB962C8B-B14F-4D97-AF65-F5344CB8AC3E}">
        <p14:creationId xmlns:p14="http://schemas.microsoft.com/office/powerpoint/2010/main" val="158798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EF0B-282F-ED9F-A3D1-80C9E586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61147-9C43-870E-F9EC-4F736278C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7760153" cy="4876800"/>
          </a:xfrm>
        </p:spPr>
      </p:pic>
    </p:spTree>
    <p:extLst>
      <p:ext uri="{BB962C8B-B14F-4D97-AF65-F5344CB8AC3E}">
        <p14:creationId xmlns:p14="http://schemas.microsoft.com/office/powerpoint/2010/main" val="1152828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9DAAD-1B95-508F-1608-B5CA27DF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DF8349-8A33-7D90-ABAC-D14D9500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964" y="1600200"/>
            <a:ext cx="7756071" cy="4724400"/>
          </a:xfrm>
        </p:spPr>
      </p:pic>
    </p:spTree>
    <p:extLst>
      <p:ext uri="{BB962C8B-B14F-4D97-AF65-F5344CB8AC3E}">
        <p14:creationId xmlns:p14="http://schemas.microsoft.com/office/powerpoint/2010/main" val="116983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RAD</a:t>
            </a:r>
          </a:p>
        </p:txBody>
      </p:sp>
      <p:pic>
        <p:nvPicPr>
          <p:cNvPr id="37890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7391400" cy="51054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COTND…</a:t>
            </a:r>
          </a:p>
        </p:txBody>
      </p:sp>
      <p:pic>
        <p:nvPicPr>
          <p:cNvPr id="39938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57350"/>
            <a:ext cx="8305800" cy="443865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7292975" cy="8985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8914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7772400" cy="59436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 Software Process</a:t>
            </a:r>
            <a:endParaRPr lang="en-US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97025"/>
            <a:ext cx="8534400" cy="4529138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structured set of activities 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required to develop a </a:t>
            </a:r>
            <a:b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</a:b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software system. 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Many different software processes but all involve: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Specification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– defining what the system should do;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Design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and </a:t>
            </a:r>
            <a:r>
              <a:rPr lang="en-US" sz="2000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implementation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– defining the organization of the system and implementing the system;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Validation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– checking that it does what the customer wants;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Evolution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– changing the system in response to changing customer needs.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 </a:t>
            </a:r>
            <a:r>
              <a:rPr lang="en-US" sz="2400" b="1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software process model</a:t>
            </a:r>
            <a:r>
              <a:rPr lang="en-US" sz="2400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is an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abstract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representation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of a process. It presents a description of a process from some particular perspective.</a:t>
            </a:r>
            <a:endParaRPr lang="en-US" dirty="0"/>
          </a:p>
        </p:txBody>
      </p:sp>
      <p:sp>
        <p:nvSpPr>
          <p:cNvPr id="5125" name="AutoShape 4"/>
          <p:cNvSpPr>
            <a:spLocks/>
          </p:cNvSpPr>
          <p:nvPr/>
        </p:nvSpPr>
        <p:spPr bwMode="auto">
          <a:xfrm>
            <a:off x="6553200" y="6354763"/>
            <a:ext cx="2133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3</a:t>
            </a:r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05636-1216-5677-DC65-E1E1280A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RAD MODEL</a:t>
            </a:r>
            <a:endParaRPr lang="en-IN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8F721-34A2-65FB-45B8-3576FE607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0"/>
            <a:ext cx="7972425" cy="5318125"/>
          </a:xfrm>
        </p:spPr>
      </p:pic>
    </p:spTree>
    <p:extLst>
      <p:ext uri="{BB962C8B-B14F-4D97-AF65-F5344CB8AC3E}">
        <p14:creationId xmlns:p14="http://schemas.microsoft.com/office/powerpoint/2010/main" val="220528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43000"/>
            <a:ext cx="7620000" cy="565785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7292975" cy="12033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Evolutionary Process Model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00200"/>
            <a:ext cx="7010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b="1" dirty="0"/>
              <a:t>Evolutionary model</a:t>
            </a:r>
            <a:r>
              <a:rPr lang="en-US" sz="2000" dirty="0"/>
              <a:t> is also referred to as the </a:t>
            </a:r>
            <a:r>
              <a:rPr lang="en-US" sz="2000" b="1" dirty="0"/>
              <a:t>successive versions model </a:t>
            </a:r>
            <a:r>
              <a:rPr lang="en-US" sz="2000" dirty="0"/>
              <a:t>and sometimes as the</a:t>
            </a:r>
            <a:r>
              <a:rPr lang="en-US" sz="2000" b="1" dirty="0"/>
              <a:t> incremental model</a:t>
            </a:r>
            <a:r>
              <a:rPr lang="en-US" sz="2000" dirty="0"/>
              <a:t>. In Evolutionary model.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 The software requirement is first broken down into several modules (or functional units) that can be incrementally constructed and delivered.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The development first develops the </a:t>
            </a:r>
            <a:r>
              <a:rPr lang="en-US" sz="2000" b="1" dirty="0"/>
              <a:t>core modules</a:t>
            </a:r>
            <a:r>
              <a:rPr lang="en-US" sz="2000" dirty="0"/>
              <a:t> of the system. The core modules are those that do not need services from the other modules. 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The initial product skeleton is refined into increasing levels of capability by adding new functionalities in successive versions. 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Each evolutionary model may be developed using an iterative waterfall model of development.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E320D-164A-FF14-CF54-8D6A2C8D4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7744265" cy="5029200"/>
          </a:xfrm>
        </p:spPr>
      </p:pic>
    </p:spTree>
    <p:extLst>
      <p:ext uri="{BB962C8B-B14F-4D97-AF65-F5344CB8AC3E}">
        <p14:creationId xmlns:p14="http://schemas.microsoft.com/office/powerpoint/2010/main" val="2948912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28800"/>
            <a:ext cx="8153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Process of Evolutionary model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7239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</a:rPr>
              <a:t>Advantages of Evolutionary Model</a:t>
            </a:r>
            <a:br>
              <a:rPr lang="en-US" b="1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94495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1800" b="1" dirty="0"/>
              <a:t>Large project:</a:t>
            </a:r>
            <a:r>
              <a:rPr lang="en-US" sz="1800" dirty="0"/>
              <a:t> Evolutionary model is normally useful for very large products.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User gets a </a:t>
            </a:r>
            <a:r>
              <a:rPr lang="en-US" sz="1800" b="1" dirty="0"/>
              <a:t>chance to</a:t>
            </a:r>
            <a:r>
              <a:rPr lang="en-US" sz="1800" dirty="0"/>
              <a:t> </a:t>
            </a:r>
            <a:r>
              <a:rPr lang="en-US" sz="1800" b="1" dirty="0"/>
              <a:t>experiment with a partially developed software</a:t>
            </a:r>
            <a:r>
              <a:rPr lang="en-US" sz="1800" dirty="0"/>
              <a:t> much before the complete version of the system is released.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Evolutionary model helps to accurately </a:t>
            </a:r>
            <a:r>
              <a:rPr lang="en-US" sz="1800" b="1" dirty="0"/>
              <a:t>elicit user requirements</a:t>
            </a:r>
            <a:r>
              <a:rPr lang="en-US" sz="1800" dirty="0"/>
              <a:t> during the delivery of different versions of the software.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>
              <a:buFont typeface="Wingdings" pitchFamily="2" charset="2"/>
              <a:buChar char="§"/>
            </a:pPr>
            <a:r>
              <a:rPr lang="en-US" sz="1800" dirty="0"/>
              <a:t>The core modules get tested thoroughly, thereby</a:t>
            </a:r>
            <a:r>
              <a:rPr lang="en-US" sz="1800" b="1" dirty="0"/>
              <a:t> reducing the chances of errors</a:t>
            </a:r>
            <a:r>
              <a:rPr lang="en-US" sz="1800" dirty="0"/>
              <a:t> in the core modules of the final products.</a:t>
            </a:r>
          </a:p>
          <a:p>
            <a:pPr marL="0" indent="0"/>
            <a:endParaRPr lang="en-US" sz="1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3D6FA3-0692-CF95-D8FB-27FF2BFA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6" y="4876800"/>
            <a:ext cx="7402513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FB9C-CF86-4A0B-939C-D13C80CE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F04621-7E5C-65F6-BBFD-FC8BB4DF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600200"/>
            <a:ext cx="7924800" cy="4572000"/>
          </a:xfrm>
        </p:spPr>
      </p:pic>
    </p:spTree>
    <p:extLst>
      <p:ext uri="{BB962C8B-B14F-4D97-AF65-F5344CB8AC3E}">
        <p14:creationId xmlns:p14="http://schemas.microsoft.com/office/powerpoint/2010/main" val="2173773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Software Process framework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590800" y="1600200"/>
            <a:ext cx="41148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075"/>
            <a:ext cx="7292975" cy="974725"/>
          </a:xfrm>
        </p:spPr>
        <p:txBody>
          <a:bodyPr/>
          <a:lstStyle/>
          <a:p>
            <a:r>
              <a:rPr lang="en-US" sz="3200" dirty="0"/>
              <a:t>Contd..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419600" y="1447799"/>
            <a:ext cx="4114800" cy="411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FE0FAF-8DC7-D0D3-A5FA-DBAE6520F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01226"/>
            <a:ext cx="3733800" cy="376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25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7193-ACB2-F6AE-15B2-45B3F0991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B5689C3-7F7C-F18E-BDEE-7421D9ABE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7924799" cy="5029200"/>
          </a:xfrm>
        </p:spPr>
      </p:pic>
    </p:spTree>
    <p:extLst>
      <p:ext uri="{BB962C8B-B14F-4D97-AF65-F5344CB8AC3E}">
        <p14:creationId xmlns:p14="http://schemas.microsoft.com/office/powerpoint/2010/main" val="310229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866C-1C8D-B801-2B22-2464BBFE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2CBF7-3B2F-0369-8C20-ABB0F6D5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8800"/>
            <a:ext cx="7292975" cy="4343400"/>
          </a:xfrm>
        </p:spPr>
      </p:pic>
    </p:spTree>
    <p:extLst>
      <p:ext uri="{BB962C8B-B14F-4D97-AF65-F5344CB8AC3E}">
        <p14:creationId xmlns:p14="http://schemas.microsoft.com/office/powerpoint/2010/main" val="3663408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Spiral Model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14500"/>
            <a:ext cx="80010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67F3-3C95-96C2-1D9F-A6470D399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5B9CA9-1B72-BB8C-6ACE-8AF876FB8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8153400" cy="4952999"/>
          </a:xfrm>
        </p:spPr>
      </p:pic>
    </p:spTree>
    <p:extLst>
      <p:ext uri="{BB962C8B-B14F-4D97-AF65-F5344CB8AC3E}">
        <p14:creationId xmlns:p14="http://schemas.microsoft.com/office/powerpoint/2010/main" val="529342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Contd</a:t>
            </a:r>
            <a:r>
              <a:rPr lang="en-US" sz="3600" dirty="0"/>
              <a:t>…</a:t>
            </a:r>
          </a:p>
        </p:txBody>
      </p:sp>
      <p:sp>
        <p:nvSpPr>
          <p:cNvPr id="7170" name="AutoShape 2" descr="The Spiral Mode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38200" y="1524000"/>
            <a:ext cx="7239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00200"/>
            <a:ext cx="80771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Boehm’s Spiral Model of the Software Process </a:t>
            </a:r>
            <a:endParaRPr lang="en-US"/>
          </a:p>
        </p:txBody>
      </p:sp>
      <p:pic>
        <p:nvPicPr>
          <p:cNvPr id="13316" name="Picture 3" descr="image2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7913" y="1654175"/>
            <a:ext cx="6988175" cy="4754563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</p:pic>
      <p:sp>
        <p:nvSpPr>
          <p:cNvPr id="13317" name="AutoShape 4"/>
          <p:cNvSpPr>
            <a:spLocks/>
          </p:cNvSpPr>
          <p:nvPr/>
        </p:nvSpPr>
        <p:spPr bwMode="auto">
          <a:xfrm>
            <a:off x="6553200" y="6396038"/>
            <a:ext cx="2133600" cy="284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12</a:t>
            </a:r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Spiral Model Sectors</a:t>
            </a:r>
            <a:endParaRPr lang="en-US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7025"/>
            <a:ext cx="8229600" cy="4529138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Objective setting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Specific objectives for the phase are identified.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Risk assessment and reduction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Risks are assessed and activities put in place to reduce the key risks.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Development and validation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 development model for the system is chosen  which can be any of the generic models. Development takes place.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Planning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 project is reviewed and the next phase of the spiral is planned.</a:t>
            </a:r>
            <a:endParaRPr lang="en-US" dirty="0"/>
          </a:p>
        </p:txBody>
      </p:sp>
      <p:sp>
        <p:nvSpPr>
          <p:cNvPr id="14341" name="AutoShape 4"/>
          <p:cNvSpPr>
            <a:spLocks/>
          </p:cNvSpPr>
          <p:nvPr/>
        </p:nvSpPr>
        <p:spPr bwMode="auto">
          <a:xfrm>
            <a:off x="6553200" y="6396038"/>
            <a:ext cx="2133600" cy="284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13</a:t>
            </a:r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Spiral Model Usage</a:t>
            </a:r>
            <a:endParaRPr 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7025"/>
            <a:ext cx="8229600" cy="4529138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Spiral model has been very influential in helping people think about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iteration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in software processes and introducing the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risk-driven approach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to development.</a:t>
            </a:r>
          </a:p>
          <a:p>
            <a:pPr eaLnBrk="1">
              <a:spcBef>
                <a:spcPts val="600"/>
              </a:spcBef>
              <a:buFont typeface="Wingdings" pitchFamily="2" charset="2"/>
              <a:buChar char="•"/>
            </a:pPr>
            <a:endParaRPr lang="en-US" sz="2400" dirty="0">
              <a:solidFill>
                <a:srgbClr val="46424D"/>
              </a:solidFill>
              <a:latin typeface="Arial" pitchFamily="34" charset="0"/>
              <a:cs typeface="Arial" pitchFamily="34" charset="0"/>
              <a:sym typeface="Arial" pitchFamily="34" charset="0"/>
            </a:endParaRP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In practice, however, the model is rarely used as published for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practical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software development.</a:t>
            </a:r>
            <a:endParaRPr lang="en-US" dirty="0"/>
          </a:p>
        </p:txBody>
      </p:sp>
      <p:sp>
        <p:nvSpPr>
          <p:cNvPr id="15365" name="AutoShape 4"/>
          <p:cNvSpPr>
            <a:spLocks/>
          </p:cNvSpPr>
          <p:nvPr/>
        </p:nvSpPr>
        <p:spPr bwMode="auto">
          <a:xfrm>
            <a:off x="6553200" y="6396038"/>
            <a:ext cx="2133600" cy="284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14</a:t>
            </a:r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Software Process Model</a:t>
            </a:r>
          </a:p>
        </p:txBody>
      </p:sp>
      <p:pic>
        <p:nvPicPr>
          <p:cNvPr id="31746" name="Picture 2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57350"/>
            <a:ext cx="8458200" cy="5143500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Contd..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0E1EE5-6085-4243-93B1-7E48024F7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1" y="1447800"/>
            <a:ext cx="7655378" cy="5105399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FBF2E-1016-6F91-49DC-263A6B6B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0C09FE-1093-FA73-2D33-EF7F0C51C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764" y="1524000"/>
            <a:ext cx="7789636" cy="4495800"/>
          </a:xfrm>
        </p:spPr>
      </p:pic>
    </p:spTree>
    <p:extLst>
      <p:ext uri="{BB962C8B-B14F-4D97-AF65-F5344CB8AC3E}">
        <p14:creationId xmlns:p14="http://schemas.microsoft.com/office/powerpoint/2010/main" val="1986484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BE7E-6424-1381-9374-EC089F55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0DE75-7AE8-5033-C588-6D12DA4E6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600200"/>
            <a:ext cx="7619999" cy="4267200"/>
          </a:xfrm>
        </p:spPr>
      </p:pic>
    </p:spTree>
    <p:extLst>
      <p:ext uri="{BB962C8B-B14F-4D97-AF65-F5344CB8AC3E}">
        <p14:creationId xmlns:p14="http://schemas.microsoft.com/office/powerpoint/2010/main" val="1518950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8307-D011-9282-C5E7-D106FDB83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075"/>
            <a:ext cx="7292975" cy="127952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4FE84-721A-4660-BA04-F425DEE6A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001000" cy="5181600"/>
          </a:xfrm>
        </p:spPr>
      </p:pic>
    </p:spTree>
    <p:extLst>
      <p:ext uri="{BB962C8B-B14F-4D97-AF65-F5344CB8AC3E}">
        <p14:creationId xmlns:p14="http://schemas.microsoft.com/office/powerpoint/2010/main" val="4088735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4573-9A87-5DB4-1686-2BF5188E8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A50F35-C1A0-FDE1-996F-0C9579EEB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33025"/>
            <a:ext cx="7292975" cy="2362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E376A-0C7C-E263-2A3D-EBFEB44E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191000"/>
            <a:ext cx="7467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0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379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8096250" cy="5534025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Specialized Process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867400"/>
          </a:xfrm>
        </p:spPr>
        <p:txBody>
          <a:bodyPr/>
          <a:lstStyle/>
          <a:p>
            <a:r>
              <a:rPr lang="en-US" sz="1800" b="1" dirty="0"/>
              <a:t>Component Based Development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The component based development model incorporates many of the characteristics of </a:t>
            </a:r>
            <a:r>
              <a:rPr lang="en-US" sz="2800" dirty="0">
                <a:hlinkClick r:id="rId2"/>
              </a:rPr>
              <a:t>the spiral model</a:t>
            </a:r>
            <a:r>
              <a:rPr lang="en-US" sz="2800" dirty="0"/>
              <a:t>. 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It is evolutionary in nature, Specialized process model demanding an iterative approach to the creation of software.</a:t>
            </a:r>
          </a:p>
          <a:p>
            <a:pPr>
              <a:buFont typeface="Wingdings" pitchFamily="2" charset="2"/>
              <a:buChar char="§"/>
            </a:pPr>
            <a:endParaRPr lang="en-US" sz="2800" dirty="0"/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Modeling and construction activities begin with the identification of candidate components. These components can be designed as either conventional </a:t>
            </a:r>
            <a:r>
              <a:rPr lang="en-US" sz="2800" dirty="0">
                <a:hlinkClick r:id="rId3"/>
              </a:rPr>
              <a:t>software modules</a:t>
            </a:r>
            <a:r>
              <a:rPr lang="en-US" sz="2800" dirty="0"/>
              <a:t> or </a:t>
            </a:r>
            <a:r>
              <a:rPr lang="en-US" sz="2800" dirty="0">
                <a:hlinkClick r:id="rId4"/>
              </a:rPr>
              <a:t>object oriented</a:t>
            </a:r>
            <a:r>
              <a:rPr lang="en-US" sz="2800" dirty="0"/>
              <a:t> classes or packages of classes.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CONTD….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US" sz="2400" dirty="0"/>
              <a:t>The component based development specialized process model incorporates the following steps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</a:rPr>
              <a:t>Available component</a:t>
            </a:r>
            <a:r>
              <a:rPr lang="en-US" sz="2400" dirty="0"/>
              <a:t> based products are researched and evaluated for the application domain in question.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>
                <a:solidFill>
                  <a:srgbClr val="FF0000"/>
                </a:solidFill>
              </a:rPr>
              <a:t>Component integration </a:t>
            </a:r>
            <a:r>
              <a:rPr lang="en-US" sz="2400" dirty="0"/>
              <a:t>issues are considered.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software architecture </a:t>
            </a:r>
            <a:r>
              <a:rPr lang="en-US" sz="2400" dirty="0"/>
              <a:t>is designed to accommodate the components.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Components are integrated into the architecture.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Comprehensive testing is conducted to ensure proper functionality.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Formal Methods Model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dirty="0"/>
              <a:t>The formal methods model encompasses a set of activities that leads to formal mathematical specification of </a:t>
            </a:r>
            <a:r>
              <a:rPr lang="en-US" sz="2800" dirty="0">
                <a:hlinkClick r:id="rId2"/>
              </a:rPr>
              <a:t>computer software</a:t>
            </a:r>
            <a:r>
              <a:rPr lang="en-US" sz="28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Formal methods enable you to specify, develop, and verify a computer based system by applying a rigorous, mathematical notation.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When formal methods are used during development, they provide a mechanism for eliminating many of the problems that are difficult to overcome using other software engineering paradigms.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Draw Backs: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49530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dirty="0"/>
              <a:t>The development of formal models is currently quite time consuming and expensive.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Because few software developers have the necessary background to apply formal methods, extensive training is required.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It is difficult to use the models as a communication mechanism for Technically unsophisticated customers.</a:t>
            </a:r>
          </a:p>
          <a:p>
            <a:pPr>
              <a:buFont typeface="Wingdings" pitchFamily="2" charset="2"/>
              <a:buChar char="§"/>
            </a:pPr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Software Process Descriptions</a:t>
            </a:r>
            <a:endParaRPr lang="en-US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7025"/>
            <a:ext cx="8229600" cy="4529138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When we describe and discuss processes, we usually talk about the </a:t>
            </a:r>
            <a:r>
              <a:rPr lang="en-US" sz="2400" b="1" u="sng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activities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in these processes such as specifying a data model, designing a user interface, etc. and the ordering of these activities.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Process descriptions may also include: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Products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, which are the </a:t>
            </a:r>
            <a:r>
              <a:rPr lang="en-US" sz="20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outcomes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of a process activity; 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Roles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, which reflect the responsibilities of the people involved in the process;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Pre- and post-conditions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, which are statements that are true before and after a process activity has been enacted or a product produced.   </a:t>
            </a:r>
            <a:endParaRPr lang="en-US" dirty="0"/>
          </a:p>
        </p:txBody>
      </p:sp>
      <p:sp>
        <p:nvSpPr>
          <p:cNvPr id="6149" name="AutoShape 4"/>
          <p:cNvSpPr>
            <a:spLocks/>
          </p:cNvSpPr>
          <p:nvPr/>
        </p:nvSpPr>
        <p:spPr bwMode="auto">
          <a:xfrm>
            <a:off x="6553200" y="6354763"/>
            <a:ext cx="2133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4</a:t>
            </a:r>
            <a:endParaRPr lang="en-US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9BCF-65AE-40E7-BD7F-C2908A71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3333C7-3251-4DF1-8B68-DFB26355F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87" y="228600"/>
            <a:ext cx="648811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20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E4892-D133-4A3D-9C2F-EF96AAD38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556AC5-0FAE-4EA2-8E8E-F4FDEE7B7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609600"/>
            <a:ext cx="6858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14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D190-4E0D-4147-8237-C9EEAC83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F2E43-4844-4143-8858-40735286A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25" y="228600"/>
            <a:ext cx="72929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5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5E43-BA04-468D-9172-0CE9B7EA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0FEB0B-4E2B-4B50-A64A-D9DCFF4A9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70104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10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CDC1-581D-48EC-9359-85E2C0D4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64A79-D48B-447F-8C9C-19ACED8B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457199"/>
            <a:ext cx="6934200" cy="551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29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7BBF-E8E1-434D-9F84-14C2915E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Unified process work products</a:t>
            </a:r>
            <a:endParaRPr lang="en-IN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F7F8A0-5705-482F-A52A-96A75FF28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7467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1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128EE-75D3-865D-1390-8D0AFABC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ED0CF0-DBE0-00FF-8240-C1A8F06BD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04800"/>
            <a:ext cx="82296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44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5AAB-BBC8-96C2-19E5-DD1326042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34B59-81BA-7C7A-20A8-EA7962F0B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7162800" cy="662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A75236-BB5D-C68B-FB54-BAA01A98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39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4AB1-8071-8486-A19D-6F87A0D3B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F2B278-98DE-39A3-F5FF-1B07CE7A4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381000"/>
            <a:ext cx="71628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D1E0-E693-167B-7B82-388E637B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7415E5-A4E5-AD37-633F-4E42B1238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509" y="92075"/>
            <a:ext cx="6904892" cy="62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1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403225" y="268288"/>
            <a:ext cx="7292975" cy="1143000"/>
          </a:xfrm>
        </p:spPr>
        <p:txBody>
          <a:bodyPr/>
          <a:lstStyle/>
          <a:p>
            <a:pPr eaLnBrk="1"/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Software Process Models - 1</a:t>
            </a:r>
            <a:endParaRPr lang="en-US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7025"/>
            <a:ext cx="8229600" cy="4529138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endParaRPr lang="en-US" dirty="0"/>
          </a:p>
        </p:txBody>
      </p:sp>
      <p:sp>
        <p:nvSpPr>
          <p:cNvPr id="8197" name="AutoShape 4"/>
          <p:cNvSpPr>
            <a:spLocks/>
          </p:cNvSpPr>
          <p:nvPr/>
        </p:nvSpPr>
        <p:spPr bwMode="auto">
          <a:xfrm>
            <a:off x="6553200" y="6354763"/>
            <a:ext cx="2133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6</a:t>
            </a:r>
            <a:endParaRPr lang="en-US"/>
          </a:p>
        </p:txBody>
      </p:sp>
      <p:pic>
        <p:nvPicPr>
          <p:cNvPr id="8198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5904"/>
            <a:ext cx="7924800" cy="4951095"/>
          </a:xfrm>
          <a:prstGeom prst="rect">
            <a:avLst/>
          </a:prstGeom>
          <a:noFill/>
          <a:ln w="254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dist="23000" dir="5400000" algn="ctr" rotWithShape="0">
              <a:srgbClr val="000000">
                <a:alpha val="34999"/>
              </a:srgbClr>
            </a:outerShdw>
          </a:effectLst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E459-F593-FEDE-0989-69B62C11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Human Factors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14DB-DB44-B2FD-7744-264F4D279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Competence</a:t>
            </a:r>
            <a:r>
              <a:rPr lang="en-US" sz="2800" dirty="0"/>
              <a:t>- specific software related skills and overall knowledge of the process that the team has chosen to apply.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Common focus</a:t>
            </a:r>
            <a:r>
              <a:rPr lang="en-US" sz="2800" dirty="0"/>
              <a:t>-Although members of the agile team may perform different tasks and bring different skills to the </a:t>
            </a:r>
            <a:r>
              <a:rPr lang="en-US" sz="2800" dirty="0" err="1"/>
              <a:t>project,all</a:t>
            </a:r>
            <a:r>
              <a:rPr lang="en-US" sz="2800" dirty="0"/>
              <a:t> should be focused on one goal.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Collaboration-</a:t>
            </a:r>
            <a:r>
              <a:rPr lang="en-US" sz="2800" dirty="0">
                <a:solidFill>
                  <a:schemeClr val="tx1"/>
                </a:solidFill>
              </a:rPr>
              <a:t>about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assessing </a:t>
            </a:r>
            <a:r>
              <a:rPr lang="en-US" sz="2800" dirty="0" err="1">
                <a:solidFill>
                  <a:schemeClr val="tx1"/>
                </a:solidFill>
              </a:rPr>
              <a:t>analyzing,and</a:t>
            </a:r>
            <a:r>
              <a:rPr lang="en-US" sz="2800" dirty="0">
                <a:solidFill>
                  <a:schemeClr val="tx1"/>
                </a:solidFill>
              </a:rPr>
              <a:t> using information that is communicated to the software team.</a:t>
            </a:r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31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051C-03A7-672F-D03C-979BAFE9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118F1-13C7-3FC4-390C-F2046E1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Decision making ability</a:t>
            </a:r>
            <a:r>
              <a:rPr lang="en-US" sz="2800" dirty="0"/>
              <a:t>-Any good software team must be allowed the freedom to control its own </a:t>
            </a:r>
            <a:r>
              <a:rPr lang="en-US" sz="2800" dirty="0" err="1"/>
              <a:t>destiny.This</a:t>
            </a:r>
            <a:r>
              <a:rPr lang="en-US" sz="2800" dirty="0"/>
              <a:t> implies that the team is given autonomy decision making authority for both technical and project issues.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Fuzzy problem solving ability</a:t>
            </a:r>
            <a:r>
              <a:rPr lang="en-US" sz="2800" dirty="0"/>
              <a:t>-Software managers should recognize that the agile team will continually have to deal with ambiguity and will continually be buffeted by change.</a:t>
            </a:r>
          </a:p>
          <a:p>
            <a:r>
              <a:rPr lang="en-US" sz="2800" dirty="0">
                <a:solidFill>
                  <a:srgbClr val="FF0000"/>
                </a:solidFill>
              </a:rPr>
              <a:t>Mutual trust and respect</a:t>
            </a:r>
          </a:p>
        </p:txBody>
      </p:sp>
    </p:spTree>
    <p:extLst>
      <p:ext uri="{BB962C8B-B14F-4D97-AF65-F5344CB8AC3E}">
        <p14:creationId xmlns:p14="http://schemas.microsoft.com/office/powerpoint/2010/main" val="2960840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6391-E362-AEFD-3550-E65EAC88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FF0000"/>
                </a:solidFill>
              </a:rPr>
              <a:t>Contd..</a:t>
            </a:r>
            <a:endParaRPr lang="en-IN" sz="40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14717-7320-DE22-22DC-D654DC433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Self organization</a:t>
            </a:r>
            <a:r>
              <a:rPr lang="en-US" sz="2800" dirty="0">
                <a:solidFill>
                  <a:schemeClr val="tx1"/>
                </a:solidFill>
              </a:rPr>
              <a:t>- the agile team organizes itself for the work to be done.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team organizes the process to best accommodate its local environment.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team organizes the work schedule to best delivery of the </a:t>
            </a:r>
            <a:r>
              <a:rPr lang="en-US" sz="2800">
                <a:solidFill>
                  <a:schemeClr val="tx1"/>
                </a:solidFill>
              </a:rPr>
              <a:t>software increment.</a:t>
            </a:r>
            <a:endParaRPr lang="en-IN" sz="28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494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7071B-552D-6AF8-3563-EFC2AF801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718" y="1600200"/>
            <a:ext cx="7780564" cy="5029199"/>
          </a:xfrm>
        </p:spPr>
      </p:pic>
    </p:spTree>
    <p:extLst>
      <p:ext uri="{BB962C8B-B14F-4D97-AF65-F5344CB8AC3E}">
        <p14:creationId xmlns:p14="http://schemas.microsoft.com/office/powerpoint/2010/main" val="3886483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708C-7A47-4933-4A0C-00842324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6D7500-32BE-393A-5F57-093A61901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1" y="304800"/>
            <a:ext cx="7292974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41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196602-6B94-82AA-7A36-5DEDA7E62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469" y="1828800"/>
            <a:ext cx="7267062" cy="418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F2E7-23EB-1FAF-0F25-3E9E2088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i="0" dirty="0">
                <a:solidFill>
                  <a:srgbClr val="282C33"/>
                </a:solidFill>
                <a:effectLst/>
                <a:latin typeface="Graphik"/>
              </a:rPr>
              <a:t>extreme programming(XP)</a:t>
            </a:r>
            <a:br>
              <a:rPr lang="en-IN" sz="3200" b="1" i="0" dirty="0">
                <a:solidFill>
                  <a:srgbClr val="282C33"/>
                </a:solidFill>
                <a:effectLst/>
                <a:latin typeface="Graphik"/>
              </a:rPr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7ECA5-1DBE-7472-CD63-0C249578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dirty="0">
                <a:solidFill>
                  <a:srgbClr val="282C33"/>
                </a:solidFill>
                <a:effectLst/>
                <a:latin typeface="Graphik"/>
              </a:rPr>
              <a:t>It was in this environment that Kent Beck created extreme programming (XP), an </a:t>
            </a:r>
            <a:r>
              <a:rPr lang="en-US" sz="2800" b="0" i="0" dirty="0">
                <a:effectLst/>
                <a:latin typeface="Graphik"/>
                <a:hlinkClick r:id="rId2"/>
              </a:rPr>
              <a:t>agile project management methodology</a:t>
            </a:r>
            <a:r>
              <a:rPr lang="en-US" sz="2800" b="0" i="0" dirty="0">
                <a:solidFill>
                  <a:srgbClr val="282C33"/>
                </a:solidFill>
                <a:effectLst/>
                <a:latin typeface="Graphik"/>
              </a:rPr>
              <a:t> that supports frequent releases in short development cycles to improve software quality and allow developers to respond to changing customer requirements.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974233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A046-9922-3858-EF4C-6C6D8000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Contd..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B61E-0FF3-77FF-3C53-DFB9A4B6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The XP framework normally involves 5 phases or stages of the development process that iterate continuously:</a:t>
            </a:r>
          </a:p>
          <a:p>
            <a:r>
              <a:rPr lang="en-US" sz="44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Planning,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first stage, is when the customer meets the development team and presents the </a:t>
            </a:r>
            <a:r>
              <a:rPr lang="en-US" sz="2000" b="0" i="0" u="none" strike="noStrike" dirty="0">
                <a:solidFill>
                  <a:srgbClr val="00C0EB"/>
                </a:solidFill>
                <a:effectLst/>
                <a:latin typeface="Open Sans" panose="020B0606030504020204" pitchFamily="34" charset="0"/>
                <a:hlinkClick r:id="rId2"/>
              </a:rPr>
              <a:t>requirements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in the form of user stories to describe the desired result. </a:t>
            </a:r>
          </a:p>
          <a:p>
            <a:endParaRPr lang="en-US" sz="20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sz="2000" dirty="0">
                <a:latin typeface="Open Sans" panose="020B0606030504020204" pitchFamily="34" charset="0"/>
              </a:rPr>
              <a:t>   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team then estimates the stories and creates a release plan broken down into iterations needed to cover the required functionality part after part. If one or more of the stories can’t be estimated, so-called </a:t>
            </a:r>
            <a:r>
              <a:rPr lang="en-US" sz="20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spikes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can be introduced which means that further research is needed.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222606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D1785-FDDB-0283-3FBA-D0BC4143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6629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Designing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actually a part of the planning process, but can be set apart to emphasize its importance. It’s related to one of the main XP values that we’ll discuss below — simplicity. A good design brings logic and structure to the system and allows to avoid unnecessary complexities and redundancies.</a:t>
            </a:r>
          </a:p>
          <a:p>
            <a:pPr marL="0" indent="0"/>
            <a:endParaRPr lang="en-US" sz="28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Coding</a:t>
            </a:r>
            <a:r>
              <a:rPr lang="en-US" sz="2800" dirty="0"/>
              <a:t> is the phase during which the actual code is created by implementing specific XP practices such as coding standards, pair programming, continuous integration, and collective code ownership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69170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8DC9-5276-6655-E298-3E3FF08B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Contd..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3747-9A9B-9188-8522-895D69911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/>
            <a:r>
              <a:rPr lang="en-US" sz="24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Testing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the core of extreme programming. It is the regular activity that involves both unit tests (</a:t>
            </a:r>
            <a:r>
              <a:rPr lang="en-US" sz="2400" b="0" i="0" u="none" strike="noStrike" dirty="0">
                <a:solidFill>
                  <a:srgbClr val="00C0EB"/>
                </a:solidFill>
                <a:effectLst/>
                <a:latin typeface="Open Sans" panose="020B0606030504020204" pitchFamily="34" charset="0"/>
                <a:hlinkClick r:id="rId2"/>
              </a:rPr>
              <a:t>automated testing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to determine if the developed feature works properly) and acceptance tests (customer testing to verify that the overall system is created according to the initial requirements).</a:t>
            </a:r>
          </a:p>
          <a:p>
            <a:pPr marL="0" indent="0" algn="l"/>
            <a:endParaRPr lang="en-US" sz="24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 algn="l"/>
            <a:r>
              <a:rPr lang="en-US" sz="24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Listening 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is all about constant communication and feedback. The customers and project managers are involved to describe the business logic and value that is expected.</a:t>
            </a:r>
          </a:p>
          <a:p>
            <a:br>
              <a:rPr lang="en-US" b="0" i="0" u="none" strike="noStrike" dirty="0">
                <a:solidFill>
                  <a:srgbClr val="00C0EB"/>
                </a:solidFill>
                <a:effectLst/>
                <a:latin typeface="Open Sans" panose="020B0606030504020204" pitchFamily="34" charset="0"/>
                <a:hlinkClick r:id="rId3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89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 Waterfall Model</a:t>
            </a:r>
            <a:b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</a:br>
            <a:endParaRPr lang="en-US"/>
          </a:p>
        </p:txBody>
      </p:sp>
      <p:pic>
        <p:nvPicPr>
          <p:cNvPr id="9220" name="Picture 3" descr="image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930400"/>
            <a:ext cx="7185025" cy="4040188"/>
          </a:xfrm>
          <a:prstGeom prst="rect">
            <a:avLst/>
          </a:prstGeom>
          <a:noFill/>
          <a:ln w="12700">
            <a:noFill/>
            <a:miter lim="0"/>
            <a:headEnd/>
            <a:tailEnd/>
          </a:ln>
          <a:effectLst/>
        </p:spPr>
      </p:pic>
      <p:sp>
        <p:nvSpPr>
          <p:cNvPr id="9221" name="AutoShape 4"/>
          <p:cNvSpPr>
            <a:spLocks/>
          </p:cNvSpPr>
          <p:nvPr/>
        </p:nvSpPr>
        <p:spPr bwMode="auto">
          <a:xfrm>
            <a:off x="6553200" y="6396038"/>
            <a:ext cx="2133600" cy="284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8</a:t>
            </a:r>
            <a:endParaRPr lang="en-US"/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5562600" y="2362200"/>
            <a:ext cx="27273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1"/>
              <a:t>Notice the feedback loops</a:t>
            </a:r>
          </a:p>
          <a:p>
            <a:endParaRPr lang="en-US"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E2B547-72D5-EF35-F6F6-5FDB07F3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7391399" cy="662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2D60C-3F39-3D5B-B495-B2F919418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5303"/>
            <a:ext cx="9144000" cy="1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19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32CC3C-3555-E6B9-0DAF-1A2B6A4FE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838200"/>
            <a:ext cx="7924800" cy="6019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5483908-2C9A-9650-7AA6-CF260B4C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7157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B9DA-0DB1-D637-938B-E04A5F67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CBA1BC-BA9F-263C-574F-87247611B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729297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93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2CB8-17DC-8D7A-33BE-AAC4898C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075"/>
            <a:ext cx="7292975" cy="898525"/>
          </a:xfrm>
        </p:spPr>
        <p:txBody>
          <a:bodyPr/>
          <a:lstStyle/>
          <a:p>
            <a:r>
              <a:rPr lang="en-US" sz="2800" dirty="0"/>
              <a:t>COTND…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86B6-CFDC-08D8-5CB0-7D4F1A772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60960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F0000"/>
                </a:solidFill>
                <a:effectLst/>
                <a:latin typeface="ForoSans-Light"/>
              </a:rPr>
              <a:t>Scrum software development starts with a wish list of features — a.k.a. a product backlog. The team meets to discuss: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The backlog.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What still needs to be completed.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How long it will take.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F0000"/>
                </a:solidFill>
                <a:effectLst/>
                <a:latin typeface="ForoSans-Light"/>
              </a:rPr>
              <a:t>Scrum relies on an agile software development concept called sprints:</a:t>
            </a:r>
          </a:p>
          <a:p>
            <a:pPr marL="0" indent="0" algn="l"/>
            <a:r>
              <a:rPr lang="en-US" sz="1800" dirty="0">
                <a:solidFill>
                  <a:srgbClr val="FF0000"/>
                </a:solidFill>
                <a:latin typeface="ForoSans-Light"/>
              </a:rPr>
              <a:t>         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Sprints are periods of time when software development is actually done.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Sprint is the basic unit of work for a Scrum team. This is the main feature that marks the difference between Scrum and other models for agile development.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A sprint usually lasts from one week to one month to complete an item from the backlog.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The goal of each sprint is to create a saleable product.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Each sprint ends with a sprint review.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Then the team chooses another piece of backlog to develop — which starts a new sprint.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Sprints continue until the project deadline or the project budget is spent.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FF0000"/>
                </a:solidFill>
                <a:effectLst/>
                <a:latin typeface="ForoSans-Light"/>
              </a:rPr>
              <a:t>In daily scrums, teams meet to discuss their progress since the previous meeting and make plans for that day.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The meetings should be brief — no longer than 15 minutes.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Each team member needs to be present and prepared.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ForoSans-Light"/>
              </a:rPr>
              <a:t>The ScrumMaster keeps the team focused on the goal.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3844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813E-3670-C5BD-67A0-BA40EF09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FA0079-C549-6A42-7209-36AE71430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600"/>
            <a:ext cx="7292975" cy="587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7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0468-1B58-7106-B7AD-53B55A99C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Advantage of using Scrum framework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78498-E165-D099-E80E-BEF56C89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Scrum framework is fast moving and money efficient.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Scrum framework works by dividing the large product into small sub-products. It’s like a divide and conquer strategy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In Scrum customer satisfaction is very important.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Scrum is adaptive in nature because it have short sprint.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73239"/>
                </a:solidFill>
                <a:effectLst/>
                <a:latin typeface="urw-din"/>
              </a:rPr>
              <a:t>As Scrum framework rely on constant feedback therefore the quality of product increases in less amount of time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042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Waterfall Model Phases</a:t>
            </a:r>
            <a:endParaRPr lang="en-US"/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2413"/>
            <a:ext cx="8229600" cy="4529137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There are separate identified phases in the waterfall model: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Requirements analysis and definition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System and software design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Implementation and unit testing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Integration and system testing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Operation and maintenance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main drawback 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of the waterfall model is the difficulty of accommodating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change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after the process is underway. In principle, a phase has to be complete before moving onto the next phase.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But many issues are true too, such as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risk addressing.</a:t>
            </a:r>
          </a:p>
          <a:p>
            <a:pPr eaLnBrk="1">
              <a:spcBef>
                <a:spcPts val="600"/>
              </a:spcBef>
            </a:pPr>
            <a:endParaRPr lang="en-US" dirty="0"/>
          </a:p>
        </p:txBody>
      </p:sp>
      <p:sp>
        <p:nvSpPr>
          <p:cNvPr id="10245" name="AutoShape 4"/>
          <p:cNvSpPr>
            <a:spLocks/>
          </p:cNvSpPr>
          <p:nvPr/>
        </p:nvSpPr>
        <p:spPr bwMode="auto">
          <a:xfrm>
            <a:off x="6553200" y="6396038"/>
            <a:ext cx="2133600" cy="284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9</a:t>
            </a:r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/>
          </p:cNvSpPr>
          <p:nvPr/>
        </p:nvSpPr>
        <p:spPr bwMode="auto">
          <a:xfrm>
            <a:off x="3124200" y="6354763"/>
            <a:ext cx="2895600" cy="3683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ctr"/>
            <a:r>
              <a:rPr lang="en-US">
                <a:solidFill>
                  <a:srgbClr val="888888"/>
                </a:solidFill>
              </a:rPr>
              <a:t>Chapter 2 Software Processes</a:t>
            </a:r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7292975" cy="1144588"/>
          </a:xfrm>
        </p:spPr>
        <p:txBody>
          <a:bodyPr/>
          <a:lstStyle/>
          <a:p>
            <a:pPr eaLnBrk="1"/>
            <a:r>
              <a:rPr lang="en-US" sz="2400" b="1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Waterfall Model Problems</a:t>
            </a:r>
            <a:endParaRPr 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7025"/>
            <a:ext cx="8229600" cy="4529138"/>
          </a:xfrm>
        </p:spPr>
        <p:txBody>
          <a:bodyPr/>
          <a:lstStyle/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Inflexible partitioning of the project into distinct stages makes it difficult to respond to changing customer requirements.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Therefore, this model is only appropriate when the requirements are </a:t>
            </a:r>
            <a:r>
              <a:rPr lang="en-US" sz="20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well-understood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and changes will be </a:t>
            </a:r>
            <a:r>
              <a:rPr lang="en-US" sz="20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fairly limited </a:t>
            </a: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during the design process. </a:t>
            </a:r>
          </a:p>
          <a:p>
            <a:pPr marL="695325" lvl="1" indent="-238125" eaLnBrk="1">
              <a:spcBef>
                <a:spcPts val="300"/>
              </a:spcBef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Few business systems have stable requirements.</a:t>
            </a:r>
          </a:p>
          <a:p>
            <a:pPr eaLnBrk="1">
              <a:spcBef>
                <a:spcPts val="600"/>
              </a:spcBef>
            </a:pP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The waterfall model is mostly used for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small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systems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</a:t>
            </a:r>
            <a:r>
              <a:rPr lang="en-US" sz="2400" b="1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engineering</a:t>
            </a:r>
            <a:r>
              <a:rPr lang="en-US" sz="24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 projects where a system is developed at several sites.</a:t>
            </a:r>
          </a:p>
          <a:p>
            <a:pPr marL="695325" lvl="1" indent="-238125" eaLnBrk="1">
              <a:spcBef>
                <a:spcPts val="300"/>
              </a:spcBef>
              <a:buFont typeface="Wingdings" pitchFamily="2" charset="2"/>
              <a:buChar char="•"/>
            </a:pPr>
            <a:r>
              <a:rPr lang="en-US" sz="2000" dirty="0">
                <a:solidFill>
                  <a:srgbClr val="46424D"/>
                </a:solidFill>
                <a:latin typeface="Arial" pitchFamily="34" charset="0"/>
                <a:cs typeface="Arial" pitchFamily="34" charset="0"/>
                <a:sym typeface="Arial" pitchFamily="34" charset="0"/>
              </a:rPr>
              <a:t>In those circumstances, the plan-driven nature of the waterfall model helps coordinate the work. </a:t>
            </a:r>
            <a:endParaRPr lang="en-US" dirty="0"/>
          </a:p>
        </p:txBody>
      </p:sp>
      <p:sp>
        <p:nvSpPr>
          <p:cNvPr id="11269" name="AutoShape 4"/>
          <p:cNvSpPr>
            <a:spLocks/>
          </p:cNvSpPr>
          <p:nvPr/>
        </p:nvSpPr>
        <p:spPr bwMode="auto">
          <a:xfrm>
            <a:off x="6553200" y="6396038"/>
            <a:ext cx="2133600" cy="284162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0"/>
            <a:headEnd/>
            <a:tailEnd/>
          </a:ln>
          <a:effectLst/>
        </p:spPr>
        <p:txBody>
          <a:bodyPr lIns="50800" tIns="50800" rIns="50800" bIns="50800" anchor="ctr"/>
          <a:lstStyle/>
          <a:p>
            <a:pPr algn="r"/>
            <a:r>
              <a:rPr lang="en-US">
                <a:solidFill>
                  <a:srgbClr val="888888"/>
                </a:solidFill>
              </a:rPr>
              <a:t>10</a:t>
            </a:r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" charset="0"/>
            <a:ea typeface="Helvetica" charset="0"/>
            <a:cs typeface="Helvetica" charset="0"/>
            <a:sym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" charset="0"/>
            <a:ea typeface="Helvetica" charset="0"/>
            <a:cs typeface="Helvetica" charset="0"/>
            <a:sym typeface="Helvetica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" charset="0"/>
            <a:ea typeface="Helvetica" charset="0"/>
            <a:cs typeface="Helvetica" charset="0"/>
            <a:sym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4F81BD"/>
          </a:solidFill>
          <a:prstDash val="solid"/>
          <a:round/>
          <a:headEnd type="none" w="med" len="med"/>
          <a:tailEnd type="none" w="med" len="med"/>
        </a:ln>
        <a:effectLst>
          <a:outerShdw blurRad="38100" dist="23000" dir="5400000" algn="ctr" rotWithShape="0">
            <a:srgbClr val="000000">
              <a:alpha val="34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" charset="0"/>
            <a:ea typeface="Helvetica" charset="0"/>
            <a:cs typeface="Helvetica" charset="0"/>
            <a:sym typeface="Helvetica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572E2D"/>
      </a:dk1>
      <a:lt1>
        <a:srgbClr val="2A5657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ACB4B4"/>
      </a:accent3>
      <a:accent4>
        <a:srgbClr val="492625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1872</Words>
  <Application>Microsoft Office PowerPoint</Application>
  <PresentationFormat>On-screen Show (4:3)</PresentationFormat>
  <Paragraphs>164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ForoSans-Light</vt:lpstr>
      <vt:lpstr>Graphik</vt:lpstr>
      <vt:lpstr>Helvetica</vt:lpstr>
      <vt:lpstr>Noteworthy Bold</vt:lpstr>
      <vt:lpstr>Open Sans</vt:lpstr>
      <vt:lpstr>urw-din</vt:lpstr>
      <vt:lpstr>Wingdings</vt:lpstr>
      <vt:lpstr>Office Theme</vt:lpstr>
      <vt:lpstr>1_Office Theme</vt:lpstr>
      <vt:lpstr> Software Engineering-IEEE</vt:lpstr>
      <vt:lpstr>The Software Process</vt:lpstr>
      <vt:lpstr>Software Process framework</vt:lpstr>
      <vt:lpstr>Software Process Model</vt:lpstr>
      <vt:lpstr>Software Process Descriptions</vt:lpstr>
      <vt:lpstr>Software Process Models - 1</vt:lpstr>
      <vt:lpstr>The Waterfall Model </vt:lpstr>
      <vt:lpstr>Waterfall Model Phases</vt:lpstr>
      <vt:lpstr>Waterfall Model Problems</vt:lpstr>
      <vt:lpstr>PowerPoint Presentation</vt:lpstr>
      <vt:lpstr>Incremental Model </vt:lpstr>
      <vt:lpstr>PowerPoint Presentation</vt:lpstr>
      <vt:lpstr>Contd….</vt:lpstr>
      <vt:lpstr>PowerPoint Presentation</vt:lpstr>
      <vt:lpstr>PowerPoint Presentation</vt:lpstr>
      <vt:lpstr>PowerPoint Presentation</vt:lpstr>
      <vt:lpstr>RAD</vt:lpstr>
      <vt:lpstr>COTND…</vt:lpstr>
      <vt:lpstr>PowerPoint Presentation</vt:lpstr>
      <vt:lpstr>RAD MODEL</vt:lpstr>
      <vt:lpstr>PowerPoint Presentation</vt:lpstr>
      <vt:lpstr>PowerPoint Presentation</vt:lpstr>
      <vt:lpstr>Evolutionary Process Model</vt:lpstr>
      <vt:lpstr>Contd..</vt:lpstr>
      <vt:lpstr>PowerPoint Presentation</vt:lpstr>
      <vt:lpstr>PowerPoint Presentation</vt:lpstr>
      <vt:lpstr>Process of Evolutionary model</vt:lpstr>
      <vt:lpstr>Advantages of Evolutionary Model </vt:lpstr>
      <vt:lpstr>PowerPoint Presentation</vt:lpstr>
      <vt:lpstr>Contd..</vt:lpstr>
      <vt:lpstr>PowerPoint Presentation</vt:lpstr>
      <vt:lpstr>PowerPoint Presentation</vt:lpstr>
      <vt:lpstr>Spiral Model</vt:lpstr>
      <vt:lpstr>PowerPoint Presentation</vt:lpstr>
      <vt:lpstr>Contd…</vt:lpstr>
      <vt:lpstr>PowerPoint Presentation</vt:lpstr>
      <vt:lpstr>Boehm’s Spiral Model of the Software Process </vt:lpstr>
      <vt:lpstr>Spiral Model Sectors</vt:lpstr>
      <vt:lpstr>Spiral Model Usage</vt:lpstr>
      <vt:lpstr>Contd..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Specialized Process Model </vt:lpstr>
      <vt:lpstr>CONTD….</vt:lpstr>
      <vt:lpstr>Formal Methods Model </vt:lpstr>
      <vt:lpstr>Draw Backs: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Unified process work products</vt:lpstr>
      <vt:lpstr>PowerPoint Presentation</vt:lpstr>
      <vt:lpstr>PowerPoint Presentation</vt:lpstr>
      <vt:lpstr>PowerPoint Presentation</vt:lpstr>
      <vt:lpstr>PowerPoint Presentation</vt:lpstr>
      <vt:lpstr>Human Factors</vt:lpstr>
      <vt:lpstr>PowerPoint Presentation</vt:lpstr>
      <vt:lpstr>Contd..</vt:lpstr>
      <vt:lpstr>PowerPoint Presentation</vt:lpstr>
      <vt:lpstr>PowerPoint Presentation</vt:lpstr>
      <vt:lpstr>PowerPoint Presentation</vt:lpstr>
      <vt:lpstr>extreme programming(XP) </vt:lpstr>
      <vt:lpstr>Contd..</vt:lpstr>
      <vt:lpstr>PowerPoint Presentation</vt:lpstr>
      <vt:lpstr>Contd..</vt:lpstr>
      <vt:lpstr>PowerPoint Presentation</vt:lpstr>
      <vt:lpstr>PowerPoint Presentation</vt:lpstr>
      <vt:lpstr>PowerPoint Presentation</vt:lpstr>
      <vt:lpstr>COTND…</vt:lpstr>
      <vt:lpstr>PowerPoint Presentation</vt:lpstr>
      <vt:lpstr>Advantage of using Scrum framework: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– Software Processes</dc:title>
  <dc:creator>Bob</dc:creator>
  <cp:lastModifiedBy>ADMIN</cp:lastModifiedBy>
  <cp:revision>45</cp:revision>
  <dcterms:modified xsi:type="dcterms:W3CDTF">2023-08-01T06:41:31Z</dcterms:modified>
</cp:coreProperties>
</file>